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6" r:id="rId5"/>
  </p:sldMasterIdLst>
  <p:notesMasterIdLst>
    <p:notesMasterId r:id="rId31"/>
  </p:notesMasterIdLst>
  <p:sldIdLst>
    <p:sldId id="256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65" r:id="rId14"/>
    <p:sldId id="269" r:id="rId15"/>
    <p:sldId id="267" r:id="rId16"/>
    <p:sldId id="266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81" r:id="rId25"/>
    <p:sldId id="282" r:id="rId26"/>
    <p:sldId id="277" r:id="rId27"/>
    <p:sldId id="278" r:id="rId28"/>
    <p:sldId id="280" r:id="rId29"/>
    <p:sldId id="279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92" y="-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801 1 24575,'-3'0'0,"-4"0"0,-3 0 0,-3 0 0,-2 0 0,-4 3 0,-5 3 0,-15 4 0,-9 3 0,-16 5 0,-23 8 0,-14 2 0,-9 3 0,6-5 0,14-4 0,24-5-8191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0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24575,'9'2'0,"1"0"0,-1 1 0,0 0 0,0 0 0,0 1 0,0 0 0,-1 1 0,15 10 0,-3-3 0,260 159 0,-145-87 0,-116-72-1365,-3-4-5461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24575,'-5'0'0,"-1"1"0,0 0 0,1 1 0,-1-1 0,1 1 0,0 0 0,-1 0 0,1 1 0,0 0 0,0 0 0,1 0 0,-1 0 0,0 1 0,-4 4 0,7-6 0,1-1 0,-1 1 0,0-1 0,1 1 0,-1 0 0,1 0 0,-1 0 0,1 0 0,0 0 0,0 0 0,0 0 0,0 0 0,0 1 0,1-1 0,-1 0 0,1 0 0,-1 1 0,1-1 0,0 0 0,0 1 0,0-1 0,0 0 0,0 1 0,0-1 0,1 0 0,-1 1 0,1-1 0,0 0 0,-1 1 0,1-1 0,0 0 0,0 0 0,1 0 0,-1 0 0,0 0 0,3 3 0,0-3 0,-1 0 0,1 1 0,-1-1 0,1 0 0,0-1 0,-1 1 0,1-1 0,0 1 0,0-1 0,0 0 0,0-1 0,0 1 0,0-1 0,1 0 0,-1 0 0,0 0 0,0 0 0,0-1 0,8-2 0,-9 3 0,1 0 0,-1-1 0,0 0 0,1 0 0,-1 0 0,0 0 0,0-1 0,0 1 0,0-1 0,0 0 0,0 1 0,0-1 0,-1-1 0,1 1 0,-1 0 0,1-1 0,-1 1 0,0-1 0,0 0 0,0 1 0,0-1 0,-1 0 0,1 0 0,1-5 0,-3 6 0,0 1 0,1-1 0,-1 0 0,0 1 0,0-1 0,0 0 0,-1 1 0,1-1 0,0 0 0,0 1 0,-1-1 0,1 0 0,-1 1 0,0-1 0,1 1 0,-1-1 0,0 1 0,0-1 0,0 1 0,0 0 0,0-1 0,0 1 0,-1 0 0,1 0 0,-2-2 0,0 2 0,0-1 0,0 1 0,1-1 0,-1 1 0,0 0 0,0 0 0,0 1 0,-1-1 0,1 1 0,0-1 0,0 1 0,0 0 0,-4 0 0,4 1 0,0-1 0,0 0 0,0 1 0,0 0 0,0-1 0,1 1 0,-1 0 0,0 1 0,0-1 0,1 0 0,-1 1 0,1 0 0,-1-1 0,-1 3 0,3-3 0,-1 1 0,1-1 0,0 1 0,0-1 0,0 1 0,1-1 0,-1 1 0,0-1 0,1 1 0,-1 0 0,1-1 0,-1 1 0,1 0 0,0 0 0,-1-1 0,1 1 0,0 0 0,0 0 0,1-1 0,-1 1 0,0 0 0,0 0 0,1-1 0,-1 1 0,2 2 0,0-1 0,-1-1 0,1 1 0,0-1 0,0 1 0,0-1 0,0 0 0,1 1 0,-1-1 0,1 0 0,-1-1 0,1 1 0,0 0 0,-1-1 0,1 0 0,0 1 0,0-1 0,0 0 0,0 0 0,0-1 0,0 1 0,4 0 0,-5-1 0,0 0 0,0 1 0,0-1 0,0 0 0,0 0 0,0 0 0,0 0 0,0 0 0,0 0 0,0-1 0,0 1 0,0-1 0,0 1 0,0-1 0,-1 0 0,1 1 0,0-1 0,0 0 0,-1 0 0,1-1 0,0 1 0,-1 0 0,1 0 0,-1-1 0,0 1 0,1-1 0,-1 1 0,0-1 0,0 0 0,0 1 0,0-1 0,0 0 0,-1 0 0,2-2 0,-1 0-151,-1 0-1,1-1 0,-1 1 0,0 0 1,0-1-1,0 1 0,-1 0 1,-1-7-1,-2-1-6674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24575,'18'-2'0,"0"0"0,-1-1 0,1-1 0,21-7 0,5-2 0,-27 9-92,42-10-545,106-40 1,-156 50-6190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40 24575,'-2'0'0,"-5"0"0,-3 0 0,-3 0 0,-2 0 0,-2-3 0,0-1 0,0 1 0,-1 0 0,1 1 0,0 1 0,0-3 0,1 0 0,2-2 0,4-3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24575,'0'3'0,"0"3"0,0 5 0,-3-1 0,-1 1 0,1 2 0,-3 1 0,0 2 0,1 0 0,2 0 0,-2-2 0,0-1 0,0 1 0,3-1 0,0 2 0,1-2-8191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58:3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2976 784 24575,'-16'-1'0,"0"0"0,0-1 0,0 0 0,0-2 0,1 0 0,-1 0 0,1-2 0,0 1 0,0-2 0,-17-10 0,-2 2 0,0 1 0,0 2 0,-2 2 0,1 1 0,-51-6 0,-187-5 0,87 10 0,-107-22 0,-248-13 0,-192 31 0,715 14 0,1 1 0,-1 1 0,1 0 0,0 1 0,-1 1 0,1 1 0,1 0 0,-33 16 0,24-8 0,1 1 0,0 1 0,1 1 0,-38 35 0,53-42 0,0 0 0,0 0 0,2 1 0,-1 0 0,1 0 0,0 0 0,1 1 0,0 0 0,1 0 0,0 1 0,-2 12 0,-3 21 0,-5 70 0,11-83 0,0-14 0,2 0 0,0-1 0,1 1 0,1 0 0,6 34 0,-5-45 0,0-1 0,0 1 0,1-1 0,0 0 0,0 1 0,0-2 0,1 1 0,0 0 0,0-1 0,0 1 0,1-1 0,0-1 0,0 1 0,0 0 0,1-1 0,-1 0 0,1-1 0,11 6 0,44 17 0,0-4 0,2-2 0,66 12 0,-29-7 0,464 94 0,247-8 0,-172-62 0,-1-35 0,-544-12 0,-15 1 0,1-4 0,149-19 0,-216 16 0,0 0 0,-1-1 0,0 0 0,0-1 0,0-1 0,-1 0 0,0 0 0,0-1 0,-1 0 0,0-1 0,16-17 0,-5 7 0,-16 12 0,1 1 0,-1-1 0,0 0 0,-1 0 0,0-1 0,0 1 0,0-1 0,-1 0 0,0 0 0,0 0 0,-1 0 0,0 0 0,-1-1 0,0 1 0,0 0 0,-1-1 0,0 1 0,0-1 0,-1 1 0,-2-14 0,-1 3 0,0 1 0,-1-1 0,-1 1 0,-1 0 0,0 0 0,-2 0 0,0 1 0,-11-16 0,-3 4 0,-1 0 0,-1 2 0,-1 1 0,-1 1 0,-1 2 0,-2 0 0,0 2 0,-39-20 0,-33-12 0,-140-51 0,15 21 0,-260-57 0,-248-19 0,357 82 0,-933-231-1365,1224 284-5461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2C1EE-9FB9-4797-86C2-7306F5547C9A}" type="datetimeFigureOut">
              <a:rPr lang="en-NL" smtClean="0"/>
              <a:t>06/03/2022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2FBA-C01C-4DAA-B6A9-47A1B3A2B61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899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0A57-D1B0-4E61-BBFB-6C89BE74F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2803"/>
            <a:ext cx="9144000" cy="110716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7" name="Title 1" descr="subtitle&#10;">
            <a:extLst>
              <a:ext uri="{FF2B5EF4-FFF2-40B4-BE49-F238E27FC236}">
                <a16:creationId xmlns:a16="http://schemas.microsoft.com/office/drawing/2014/main" id="{FBC8E82D-475B-427B-B202-0412D217F694}"/>
              </a:ext>
            </a:extLst>
          </p:cNvPr>
          <p:cNvSpPr txBox="1">
            <a:spLocks/>
          </p:cNvSpPr>
          <p:nvPr userDrawn="1"/>
        </p:nvSpPr>
        <p:spPr>
          <a:xfrm>
            <a:off x="1524000" y="3509963"/>
            <a:ext cx="9144000" cy="1107160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9EEB8-4DAF-4C64-B099-73254E25F6E4}"/>
              </a:ext>
            </a:extLst>
          </p:cNvPr>
          <p:cNvSpPr/>
          <p:nvPr userDrawn="1"/>
        </p:nvSpPr>
        <p:spPr>
          <a:xfrm>
            <a:off x="8476555" y="6127147"/>
            <a:ext cx="767562" cy="6407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082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9AF912-338F-49C7-BAAF-8C859756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8F1ED-8D1D-4AFE-BECC-3F85D7400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4374-B656-4310-9DF7-FF538A4E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404B-2E6B-446F-B8E2-BF968409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43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21518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0D3D3-E873-478C-BD4B-DD2FCD85D3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E803F-D306-46A5-B4AB-A30BD1CE8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346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834A5-5373-4946-9F27-B19CEBD58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AE92-2D10-4488-B510-96AD03F1E1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159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93323-A4A8-4CC7-9548-A83824EEE41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83419-2989-4995-8722-85DDFEDD1C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645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67DAC-5111-4F42-B046-BFA227365E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3CC6E-D0B9-4646-A3F3-17DE02603F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7366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9BC8-9169-4368-AD4D-5CC8F567AF7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2A9C7-AD9E-498E-83F8-F72F4390B7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600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C4FD-2AA2-4677-A6F7-22B3169695C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F2B1-C660-49F0-A978-D8A3264986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546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 anchor="ctr"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A2EB-A608-4E78-80D0-F11735B4CC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BBAA-AE88-403A-859D-270385622A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6386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8C2D838-41F3-43D1-A726-07EFA83E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83341-9EDD-4B16-901D-ECB7779EC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5F5605-0B47-4BED-8CD2-8F8C1C77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7BD11-2680-4DFF-9A59-FB4C7CB8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EEC79-6BA1-476B-9F67-1938EA90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7316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21020-3C79-47A9-BC5D-0C80170314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631594" y="-3945419"/>
            <a:ext cx="7106696" cy="1365148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98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3FFE2-A1EA-46C5-B69B-FEEE9F2F8DC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950800" y="-944455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3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gif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renv/articles/renv.html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shiny" TargetMode="External"/><Relationship Id="rId2" Type="http://schemas.openxmlformats.org/officeDocument/2006/relationships/hyperlink" Target="https://cran.r-project.org/package=shiny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shiny.rstudi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782B-0A2E-4C09-B79D-0633CE0E0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80808">
              <a:alpha val="10196"/>
            </a:srgbClr>
          </a:solidFill>
        </p:spPr>
        <p:txBody>
          <a:bodyPr/>
          <a:lstStyle/>
          <a:p>
            <a:r>
              <a:rPr lang="en-GB" dirty="0"/>
              <a:t>Interactive Visualizations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E6658-093E-430F-8403-B1A5EA307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080808">
              <a:alpha val="10196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with R and Shiny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37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1024435"/>
            <a:chOff x="1316912" y="4327700"/>
            <a:chExt cx="1916392" cy="1024435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909" y="5115134"/>
              <a:ext cx="272685" cy="21729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5115133"/>
              <a:ext cx="272685" cy="237002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B32043CA-E550-405B-8A4C-44ECD58AA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26E443-F0C0-46C9-96D7-328440C8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31" y="4506720"/>
            <a:ext cx="660115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921ACE8-2398-49DC-81FD-CBD7F5299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  <p:pic>
        <p:nvPicPr>
          <p:cNvPr id="21" name="Picture 20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CB863C3-CF7A-408C-9FFC-5006BA835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059" y="4360191"/>
            <a:ext cx="669904" cy="8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F29C5C-F5D8-4BAF-8D18-FC040CD63E03}"/>
              </a:ext>
            </a:extLst>
          </p:cNvPr>
          <p:cNvSpPr txBox="1"/>
          <p:nvPr/>
        </p:nvSpPr>
        <p:spPr>
          <a:xfrm>
            <a:off x="228210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9B0E-7DA0-4A68-9AC9-9BA9A11266AE}"/>
              </a:ext>
            </a:extLst>
          </p:cNvPr>
          <p:cNvSpPr txBox="1"/>
          <p:nvPr/>
        </p:nvSpPr>
        <p:spPr>
          <a:xfrm>
            <a:off x="785799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9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4657-724A-4A45-9803-3254D321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sz="2000" dirty="0"/>
            </a:br>
            <a:r>
              <a:rPr lang="en-GB" dirty="0"/>
              <a:t>User Interface &amp; server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2917-4FBD-4243-AA0B-CF762DA747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>
                <a:ea typeface="FuraCode Nerd Font" panose="020B0509050000020004" pitchFamily="50" charset="0"/>
              </a:rPr>
              <a:t>Layout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Inputs</a:t>
            </a:r>
          </a:p>
          <a:p>
            <a:pPr lvl="2"/>
            <a:r>
              <a:rPr lang="en-GB" dirty="0"/>
              <a:t>Text fields, buttons, etc.</a:t>
            </a:r>
          </a:p>
          <a:p>
            <a:pPr lvl="2"/>
            <a:r>
              <a:rPr lang="en-GB" dirty="0"/>
              <a:t>File uploads</a:t>
            </a:r>
          </a:p>
          <a:p>
            <a:pPr lvl="2"/>
            <a:r>
              <a:rPr lang="en-GB" dirty="0"/>
              <a:t>Mouse clicks, drags, etc.</a:t>
            </a:r>
          </a:p>
          <a:p>
            <a:pPr lvl="2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Outputs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Tables, figures, media, etc.</a:t>
            </a:r>
          </a:p>
          <a:p>
            <a:pPr lvl="2"/>
            <a:r>
              <a:rPr lang="en-GB" dirty="0"/>
              <a:t>File downloads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77102-DE62-41D7-9522-ADA721265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/>
              <a:t>Handle data and logic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React</a:t>
            </a:r>
            <a:r>
              <a:rPr lang="en-GB" b="1" dirty="0"/>
              <a:t> </a:t>
            </a:r>
            <a:r>
              <a:rPr lang="en-GB" dirty="0"/>
              <a:t>to changes</a:t>
            </a:r>
          </a:p>
          <a:p>
            <a:pPr lvl="2"/>
            <a:r>
              <a:rPr lang="en-GB" b="1" dirty="0"/>
              <a:t>Observe </a:t>
            </a:r>
            <a:r>
              <a:rPr lang="en-GB" dirty="0"/>
              <a:t>inputs</a:t>
            </a:r>
            <a:endParaRPr lang="en-GB" b="1" dirty="0"/>
          </a:p>
          <a:p>
            <a:pPr lvl="2"/>
            <a:r>
              <a:rPr lang="en-GB" dirty="0"/>
              <a:t>Update outputs</a:t>
            </a:r>
          </a:p>
          <a:p>
            <a:pPr lvl="2"/>
            <a:r>
              <a:rPr lang="en-GB" dirty="0"/>
              <a:t>Trigger side effects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Maintain </a:t>
            </a:r>
            <a:r>
              <a:rPr lang="en-GB" dirty="0">
                <a:solidFill>
                  <a:schemeClr val="accent1"/>
                </a:solidFill>
              </a:rPr>
              <a:t>state</a:t>
            </a:r>
          </a:p>
          <a:p>
            <a:pPr lvl="2"/>
            <a:r>
              <a:rPr lang="en-GB" dirty="0"/>
              <a:t>Data, inputs, outputs</a:t>
            </a:r>
          </a:p>
          <a:p>
            <a:pPr lvl="2"/>
            <a:r>
              <a:rPr lang="en-GB" dirty="0"/>
              <a:t>Dynamic/intermediate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23606-B5EB-41A5-9AE1-A28708C7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09DE-DAD8-4621-A5F0-3098C3EF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894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2D4E0A-5A06-4F58-A5F6-BE8186572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Hello, world!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739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6056341" cy="4105156"/>
          </a:xfrm>
        </p:spPr>
        <p:txBody>
          <a:bodyPr/>
          <a:lstStyle/>
          <a:p>
            <a:r>
              <a:rPr lang="en-GB" dirty="0"/>
              <a:t>RStudio </a:t>
            </a:r>
          </a:p>
          <a:p>
            <a:pPr lvl="1"/>
            <a:r>
              <a:rPr lang="en-GB" dirty="0"/>
              <a:t>develops </a:t>
            </a:r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shiny</a:t>
            </a:r>
            <a:r>
              <a:rPr lang="en-GB" dirty="0"/>
              <a:t>, 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tidyverse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built in support for shiny apps 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C6F45-0998-43E7-B7AF-BA2DEED0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88" y="1825624"/>
            <a:ext cx="4296295" cy="4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3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6056341" cy="4105156"/>
          </a:xfrm>
        </p:spPr>
        <p:txBody>
          <a:bodyPr/>
          <a:lstStyle/>
          <a:p>
            <a:r>
              <a:rPr lang="en-GB" dirty="0"/>
              <a:t>Single file </a:t>
            </a:r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app.R</a:t>
            </a:r>
            <a:endParaRPr lang="en-GB" dirty="0">
              <a:solidFill>
                <a:schemeClr val="accent1"/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r>
              <a:rPr lang="en-GB" dirty="0"/>
              <a:t>Portable</a:t>
            </a:r>
          </a:p>
          <a:p>
            <a:pPr lvl="1"/>
            <a:r>
              <a:rPr lang="en-GB" dirty="0"/>
              <a:t>Fine for small apps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B5A4E-09B7-404E-8320-1FD41AD2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23" y="4112811"/>
            <a:ext cx="3844300" cy="1682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7B262-3F35-4686-BE8D-D3C3F3A6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88" y="1825625"/>
            <a:ext cx="4015441" cy="41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5756771" cy="4105156"/>
          </a:xfrm>
        </p:spPr>
        <p:txBody>
          <a:bodyPr/>
          <a:lstStyle/>
          <a:p>
            <a:r>
              <a:rPr lang="en-GB" dirty="0"/>
              <a:t>Separate </a:t>
            </a:r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server.R</a:t>
            </a:r>
            <a:r>
              <a:rPr lang="en-GB" dirty="0"/>
              <a:t> and </a:t>
            </a:r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ui.R</a:t>
            </a:r>
            <a:r>
              <a:rPr lang="en-GB" dirty="0">
                <a:solidFill>
                  <a:schemeClr val="accent1"/>
                </a:solidFill>
              </a:rPr>
              <a:t> files</a:t>
            </a:r>
          </a:p>
          <a:p>
            <a:pPr lvl="1"/>
            <a:r>
              <a:rPr lang="en-GB" dirty="0"/>
              <a:t>Separate concerns</a:t>
            </a:r>
          </a:p>
          <a:p>
            <a:pPr lvl="1"/>
            <a:r>
              <a:rPr lang="en-GB" dirty="0"/>
              <a:t>Fine for smallish apps</a:t>
            </a:r>
          </a:p>
          <a:p>
            <a:pPr lvl="1"/>
            <a:r>
              <a:rPr lang="en-GB" dirty="0"/>
              <a:t>Consider using a </a:t>
            </a:r>
            <a:r>
              <a:rPr lang="en-GB" dirty="0">
                <a:solidFill>
                  <a:schemeClr val="accent1"/>
                </a:solidFill>
              </a:rPr>
              <a:t>project</a:t>
            </a:r>
            <a:r>
              <a:rPr lang="en-GB" dirty="0"/>
              <a:t>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B5A4E-09B7-404E-8320-1FD41AD2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23" y="4112811"/>
            <a:ext cx="3844300" cy="168223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EEBA13E-A54B-40BC-975B-FF0A6E462BCF}"/>
              </a:ext>
            </a:extLst>
          </p:cNvPr>
          <p:cNvGrpSpPr/>
          <p:nvPr/>
        </p:nvGrpSpPr>
        <p:grpSpPr>
          <a:xfrm>
            <a:off x="3470955" y="4679555"/>
            <a:ext cx="288360" cy="118440"/>
            <a:chOff x="3470955" y="4679555"/>
            <a:chExt cx="28836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1EEFB7-D985-45E4-BA68-DC588104A563}"/>
                    </a:ext>
                  </a:extLst>
                </p14:cNvPr>
                <p14:cNvContentPartPr/>
                <p14:nvPr/>
              </p14:nvContentPartPr>
              <p14:xfrm>
                <a:off x="3470955" y="4691075"/>
                <a:ext cx="288360" cy="7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1EEFB7-D985-45E4-BA68-DC588104A5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62315" y="4682435"/>
                  <a:ext cx="306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CD0A84-04EC-4AB8-9491-57C3E51677FA}"/>
                    </a:ext>
                  </a:extLst>
                </p14:cNvPr>
                <p14:cNvContentPartPr/>
                <p14:nvPr/>
              </p14:nvContentPartPr>
              <p14:xfrm>
                <a:off x="3519915" y="4679555"/>
                <a:ext cx="204120" cy="11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CD0A84-04EC-4AB8-9491-57C3E51677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1275" y="4670555"/>
                  <a:ext cx="2217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68292-AFE4-4E44-A898-55C537B21BC9}"/>
              </a:ext>
            </a:extLst>
          </p:cNvPr>
          <p:cNvGrpSpPr/>
          <p:nvPr/>
        </p:nvGrpSpPr>
        <p:grpSpPr>
          <a:xfrm>
            <a:off x="3436395" y="4864595"/>
            <a:ext cx="252000" cy="119160"/>
            <a:chOff x="3436395" y="4864595"/>
            <a:chExt cx="2520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B60EBD-E4F9-4BC4-89F6-7351AB027716}"/>
                    </a:ext>
                  </a:extLst>
                </p14:cNvPr>
                <p14:cNvContentPartPr/>
                <p14:nvPr/>
              </p14:nvContentPartPr>
              <p14:xfrm>
                <a:off x="3626115" y="4864595"/>
                <a:ext cx="62280" cy="5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B60EBD-E4F9-4BC4-89F6-7351AB0277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17475" y="4855955"/>
                  <a:ext cx="79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2F436E-537C-43EA-BC6B-FCEC36AC1BDE}"/>
                    </a:ext>
                  </a:extLst>
                </p14:cNvPr>
                <p14:cNvContentPartPr/>
                <p14:nvPr/>
              </p14:nvContentPartPr>
              <p14:xfrm>
                <a:off x="3436395" y="4920035"/>
                <a:ext cx="145800" cy="4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2F436E-537C-43EA-BC6B-FCEC36AC1B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7395" y="4911395"/>
                  <a:ext cx="163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CEF331-C454-487C-85FA-07540814B692}"/>
                    </a:ext>
                  </a:extLst>
                </p14:cNvPr>
                <p14:cNvContentPartPr/>
                <p14:nvPr/>
              </p14:nvContentPartPr>
              <p14:xfrm>
                <a:off x="3510915" y="4898075"/>
                <a:ext cx="75240" cy="1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CEF331-C454-487C-85FA-07540814B6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02275" y="4889435"/>
                  <a:ext cx="92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D223EB-F8A2-457F-8835-1EC25FBAB3A3}"/>
                    </a:ext>
                  </a:extLst>
                </p14:cNvPr>
                <p14:cNvContentPartPr/>
                <p14:nvPr/>
              </p14:nvContentPartPr>
              <p14:xfrm>
                <a:off x="3573555" y="4912115"/>
                <a:ext cx="18360" cy="7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D223EB-F8A2-457F-8835-1EC25FBAB3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64915" y="4903475"/>
                  <a:ext cx="36000" cy="89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6B9524F-DC1E-4FB3-A63F-AA1D835168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3718" y="1825624"/>
            <a:ext cx="4597465" cy="19802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39FBAD-7379-46E2-9F5D-38F67DBF434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8706"/>
          <a:stretch/>
        </p:blipFill>
        <p:spPr>
          <a:xfrm>
            <a:off x="7183718" y="3940794"/>
            <a:ext cx="4597465" cy="19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10515600" cy="4105156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Shiny App Project</a:t>
            </a:r>
          </a:p>
          <a:p>
            <a:pPr lvl="1"/>
            <a:r>
              <a:rPr lang="en-GB" dirty="0"/>
              <a:t>Separate 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ui.R</a:t>
            </a:r>
            <a:r>
              <a:rPr lang="en-GB" dirty="0"/>
              <a:t> and 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server.R</a:t>
            </a:r>
            <a:endParaRPr lang="en-GB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r>
              <a:rPr lang="en-GB" dirty="0"/>
              <a:t>Easy to add extra code/files</a:t>
            </a:r>
          </a:p>
          <a:p>
            <a:pPr lvl="1"/>
            <a:r>
              <a:rPr lang="en-GB" dirty="0"/>
              <a:t>Dependency management (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renv</a:t>
            </a:r>
            <a:r>
              <a:rPr lang="en-GB" dirty="0"/>
              <a:t>*)</a:t>
            </a:r>
          </a:p>
          <a:p>
            <a:pPr lvl="1"/>
            <a:r>
              <a:rPr lang="en-GB" dirty="0"/>
              <a:t>History, settings, etc.</a:t>
            </a:r>
          </a:p>
          <a:p>
            <a:pPr lvl="1"/>
            <a:r>
              <a:rPr lang="en-GB" dirty="0"/>
              <a:t>Scales from </a:t>
            </a:r>
            <a:r>
              <a:rPr lang="en-GB" sz="1800" dirty="0"/>
              <a:t>small</a:t>
            </a:r>
            <a:r>
              <a:rPr lang="en-GB" dirty="0"/>
              <a:t> to </a:t>
            </a:r>
            <a:r>
              <a:rPr lang="en-GB" sz="3200" dirty="0"/>
              <a:t>large</a:t>
            </a:r>
            <a:r>
              <a:rPr lang="en-GB" dirty="0"/>
              <a:t> apps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1336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3895DB-DE81-43D8-9438-21A35C81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" y="136525"/>
            <a:ext cx="10773035" cy="66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2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3EA29D-D562-425F-919C-8A06876BB1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What is shiny?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13:15 ~ 14:00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sz="1200" cap="none" dirty="0"/>
              <a:t>Under the hood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C6EF-8C7B-4C0A-B425-49DDF665A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My first shiny app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14:00 ~ 14:45</a:t>
            </a:r>
          </a:p>
          <a:p>
            <a:r>
              <a:rPr lang="en-GB" sz="1200" cap="none" dirty="0"/>
              <a:t>File structure</a:t>
            </a:r>
          </a:p>
          <a:p>
            <a:r>
              <a:rPr lang="en-GB" sz="1200" cap="none" dirty="0"/>
              <a:t>Hello, world!</a:t>
            </a:r>
            <a:endParaRPr lang="en-NL" sz="1200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062B-CB7B-4476-B5A5-9D4680BCE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Make it Yours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15:00 ~ 16:30</a:t>
            </a:r>
          </a:p>
          <a:p>
            <a:r>
              <a:rPr lang="en-GB" sz="1200" cap="none" dirty="0"/>
              <a:t>Inputs &amp; outputs</a:t>
            </a:r>
          </a:p>
          <a:p>
            <a:r>
              <a:rPr lang="en-GB" sz="1200" cap="none" dirty="0"/>
              <a:t>Observers &amp; reactives</a:t>
            </a:r>
            <a:endParaRPr lang="en-NL" sz="1200" cap="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A2D00-C0A0-4FC6-8EBC-349E62A45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Sharing is caring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16:30 ~ 17:00</a:t>
            </a:r>
          </a:p>
          <a:p>
            <a:r>
              <a:rPr lang="en-GB" sz="1200" cap="none" dirty="0"/>
              <a:t>shinyapps.io</a:t>
            </a:r>
          </a:p>
          <a:p>
            <a:r>
              <a:rPr lang="en-GB" sz="1200" cap="none" dirty="0"/>
              <a:t>Connect &amp; publish</a:t>
            </a:r>
            <a:endParaRPr lang="en-NL" sz="1200" cap="none" dirty="0"/>
          </a:p>
        </p:txBody>
      </p:sp>
    </p:spTree>
    <p:extLst>
      <p:ext uri="{BB962C8B-B14F-4D97-AF65-F5344CB8AC3E}">
        <p14:creationId xmlns:p14="http://schemas.microsoft.com/office/powerpoint/2010/main" val="323000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CE87-B8AD-4BAB-BF7F-0F71A75B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sidenote: RENV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961-D831-4962-A72C-18D67195B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Have you ever been frustrated with…</a:t>
            </a:r>
          </a:p>
          <a:p>
            <a:pPr lvl="1"/>
            <a:r>
              <a:rPr lang="en-GB" dirty="0"/>
              <a:t>Packages not installing because you didn’t have admin permissions?</a:t>
            </a:r>
          </a:p>
          <a:p>
            <a:pPr lvl="1"/>
            <a:r>
              <a:rPr lang="en-GB" dirty="0"/>
              <a:t>Different projects using different versions of packages?</a:t>
            </a:r>
          </a:p>
          <a:p>
            <a:pPr lvl="1"/>
            <a:r>
              <a:rPr lang="nl-NL" dirty="0"/>
              <a:t>Old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package </a:t>
            </a:r>
            <a:r>
              <a:rPr lang="nl-NL" dirty="0" err="1"/>
              <a:t>updated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Using shared R code </a:t>
            </a:r>
            <a:r>
              <a:rPr lang="nl-NL" dirty="0" err="1"/>
              <a:t>with</a:t>
            </a:r>
            <a:r>
              <a:rPr lang="nl-NL" dirty="0"/>
              <a:t> missing packages?</a:t>
            </a:r>
          </a:p>
          <a:p>
            <a:pPr lvl="1"/>
            <a:endParaRPr lang="nl-NL" dirty="0"/>
          </a:p>
          <a:p>
            <a:r>
              <a:rPr lang="nl-NL" dirty="0"/>
              <a:t>Of course </a:t>
            </a:r>
            <a:r>
              <a:rPr lang="nl-NL" dirty="0" err="1"/>
              <a:t>you</a:t>
            </a:r>
            <a:r>
              <a:rPr lang="nl-NL" dirty="0"/>
              <a:t> have!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C4C8-9AC6-434F-83F8-12F3B785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2C52-B542-4380-A7A9-219C2820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214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CE87-B8AD-4BAB-BF7F-0F71A75B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sidenote: RENV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961-D831-4962-A72C-18D67195B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renv</a:t>
            </a:r>
            <a:r>
              <a:rPr lang="en-GB" dirty="0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 </a:t>
            </a:r>
            <a:r>
              <a:rPr lang="en-GB" dirty="0"/>
              <a:t>solves dependency hell</a:t>
            </a:r>
          </a:p>
          <a:p>
            <a:pPr lvl="1"/>
            <a:r>
              <a:rPr lang="en-GB" dirty="0"/>
              <a:t>Creates a local library for each project</a:t>
            </a:r>
          </a:p>
          <a:p>
            <a:pPr lvl="1"/>
            <a:r>
              <a:rPr lang="en-GB" dirty="0"/>
              <a:t>Tracks a ‘</a:t>
            </a:r>
            <a:r>
              <a:rPr lang="en-GB" dirty="0" err="1"/>
              <a:t>lockfile</a:t>
            </a:r>
            <a:r>
              <a:rPr lang="en-GB" dirty="0"/>
              <a:t>’ with specific versions of packages</a:t>
            </a:r>
          </a:p>
          <a:p>
            <a:pPr lvl="1"/>
            <a:r>
              <a:rPr lang="en-GB" dirty="0"/>
              <a:t>Makes package installs quicker* by keeping a cache</a:t>
            </a:r>
          </a:p>
          <a:p>
            <a:pPr lvl="1"/>
            <a:r>
              <a:rPr lang="en-GB" dirty="0"/>
              <a:t>Seamlessly integrates with existing workflow</a:t>
            </a:r>
          </a:p>
          <a:p>
            <a:pPr lvl="1"/>
            <a:endParaRPr lang="en-GB" dirty="0"/>
          </a:p>
          <a:p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renv</a:t>
            </a:r>
            <a:r>
              <a:rPr lang="en-GB" dirty="0"/>
              <a:t> guarantees your code is </a:t>
            </a:r>
            <a:r>
              <a:rPr lang="en-GB" dirty="0">
                <a:solidFill>
                  <a:schemeClr val="accent1"/>
                </a:solidFill>
              </a:rPr>
              <a:t>reproducible</a:t>
            </a:r>
            <a:endParaRPr lang="en-GB" dirty="0"/>
          </a:p>
          <a:p>
            <a:pPr lvl="1"/>
            <a:endParaRPr lang="en-GB" dirty="0"/>
          </a:p>
          <a:p>
            <a:r>
              <a:rPr lang="nl-NL" dirty="0">
                <a:hlinkClick r:id="rId2"/>
              </a:rPr>
              <a:t>https://rstudio.github.io/renv/articles/renv.html</a:t>
            </a:r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C4C8-9AC6-434F-83F8-12F3B785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2C52-B542-4380-A7A9-219C2820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281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Shiny App Project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Change the title to </a:t>
            </a:r>
            <a:br>
              <a:rPr lang="en-GB" dirty="0"/>
            </a:br>
            <a:r>
              <a:rPr lang="en-GB" i="1" dirty="0"/>
              <a:t>“Hello, World!”</a:t>
            </a:r>
          </a:p>
          <a:p>
            <a:pPr lvl="1"/>
            <a:r>
              <a:rPr lang="en-GB" sz="1400" dirty="0"/>
              <a:t>This is traditional, other titles are </a:t>
            </a:r>
            <a:r>
              <a:rPr lang="en-GB" sz="1400" b="1" u="sng" dirty="0"/>
              <a:t>not</a:t>
            </a:r>
            <a:r>
              <a:rPr lang="en-GB" sz="1400" dirty="0"/>
              <a:t> acceptable.</a:t>
            </a:r>
          </a:p>
          <a:p>
            <a:r>
              <a:rPr lang="en-GB" dirty="0"/>
              <a:t>Run your app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1F17C6-D2E8-4516-BEF4-EF7B3ABFD707}"/>
              </a:ext>
            </a:extLst>
          </p:cNvPr>
          <p:cNvGrpSpPr/>
          <p:nvPr/>
        </p:nvGrpSpPr>
        <p:grpSpPr>
          <a:xfrm>
            <a:off x="1573228" y="4164261"/>
            <a:ext cx="4379335" cy="1236994"/>
            <a:chOff x="6796664" y="2209955"/>
            <a:chExt cx="4379335" cy="1236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FF638-5BFD-43A0-B187-AAEC9025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6664" y="2293810"/>
              <a:ext cx="4379335" cy="11531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14:cNvPr>
                <p14:cNvContentPartPr/>
                <p14:nvPr/>
              </p14:nvContentPartPr>
              <p14:xfrm>
                <a:off x="9489075" y="2209955"/>
                <a:ext cx="1413720" cy="60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80075" y="2201315"/>
                  <a:ext cx="1431360" cy="62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524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Change lines 48-49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the app</a:t>
            </a:r>
          </a:p>
          <a:p>
            <a:pPr lvl="1"/>
            <a:r>
              <a:rPr lang="en-US" dirty="0"/>
              <a:t>Change the input, see the output update.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6359E-D4EB-4C1D-AC37-23A99FEB194A}"/>
              </a:ext>
            </a:extLst>
          </p:cNvPr>
          <p:cNvSpPr txBox="1"/>
          <p:nvPr/>
        </p:nvSpPr>
        <p:spPr>
          <a:xfrm>
            <a:off x="1410447" y="2396566"/>
            <a:ext cx="7410823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# Run the application </a:t>
            </a:r>
          </a:p>
          <a:p>
            <a:pPr marL="0" indent="0">
              <a:buNone/>
            </a:pP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shinyApp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, server = server, </a:t>
            </a:r>
            <a:b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</a:b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	   options = list(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display.mode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"showcase"))</a:t>
            </a:r>
            <a:endParaRPr lang="en-GB" sz="1800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9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US" dirty="0"/>
              <a:t>UI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sliderInput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(“bins”)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textInput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(“name”)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plotOutput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textOutput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4">
                  <a:lumMod val="75000"/>
                </a:schemeClr>
              </a:solidFill>
              <a:latin typeface="FuraCode Nerd Font Mono" panose="020B0509050000020004" pitchFamily="50" charset="0"/>
              <a:ea typeface="FuraCode Nerd Font Mono" panose="020B0509050000020004" pitchFamily="50" charset="0"/>
            </a:endParaRPr>
          </a:p>
          <a:p>
            <a:r>
              <a:rPr lang="en-US" sz="2400" dirty="0">
                <a:ea typeface="FuraCode Nerd Font Mono" panose="020B0509050000020004" pitchFamily="50" charset="0"/>
              </a:rPr>
              <a:t>Server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renderText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B9C76C-3C26-47FA-9156-215ECCFE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05" y="1825533"/>
            <a:ext cx="6655808" cy="1999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2C35FC-AF82-498B-89F5-E09D354B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805" y="4021079"/>
            <a:ext cx="5486364" cy="1578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C087E-D5E1-41BA-B4F1-6CB3633545AE}"/>
              </a:ext>
            </a:extLst>
          </p:cNvPr>
          <p:cNvSpPr txBox="1"/>
          <p:nvPr/>
        </p:nvSpPr>
        <p:spPr>
          <a:xfrm>
            <a:off x="5484969" y="998812"/>
            <a:ext cx="74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3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Make it yours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Keep it simple</a:t>
            </a:r>
          </a:p>
          <a:p>
            <a:pPr lvl="1"/>
            <a:r>
              <a:rPr lang="en-GB" sz="2000" dirty="0"/>
              <a:t>Stick to a basic use case – we’ll add complexity later</a:t>
            </a:r>
          </a:p>
          <a:p>
            <a:r>
              <a:rPr lang="en-GB" dirty="0"/>
              <a:t>Load any data you need</a:t>
            </a:r>
          </a:p>
          <a:p>
            <a:r>
              <a:rPr lang="en-GB" dirty="0"/>
              <a:t>UI</a:t>
            </a:r>
          </a:p>
          <a:p>
            <a:pPr lvl="1"/>
            <a:r>
              <a:rPr lang="en-GB" sz="2000" dirty="0"/>
              <a:t>Add/change inputs &amp; outputs</a:t>
            </a:r>
          </a:p>
          <a:p>
            <a:pPr lvl="1"/>
            <a:r>
              <a:rPr lang="en-GB" sz="2000" dirty="0"/>
              <a:t>Change layout, labels, texts</a:t>
            </a:r>
          </a:p>
          <a:p>
            <a:pPr lvl="1"/>
            <a:r>
              <a:rPr lang="en-GB" sz="2000" dirty="0"/>
              <a:t>You are now allowed to change the title</a:t>
            </a:r>
          </a:p>
          <a:p>
            <a:r>
              <a:rPr lang="en-GB" dirty="0"/>
              <a:t>Server</a:t>
            </a:r>
          </a:p>
          <a:p>
            <a:pPr lvl="1"/>
            <a:r>
              <a:rPr lang="en-GB" sz="20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render[Text/Plot/Table]</a:t>
            </a:r>
          </a:p>
          <a:p>
            <a:pPr marL="457200" lvl="1" indent="0">
              <a:buNone/>
            </a:pPr>
            <a:endParaRPr lang="en-GB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1A3FC-D42C-4F36-AB75-CDAEF3341FAA}"/>
              </a:ext>
            </a:extLst>
          </p:cNvPr>
          <p:cNvSpPr txBox="1"/>
          <p:nvPr/>
        </p:nvSpPr>
        <p:spPr>
          <a:xfrm>
            <a:off x="6309062" y="1027906"/>
            <a:ext cx="574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2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shiny?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r>
              <a:rPr lang="en-GB" dirty="0"/>
              <a:t>An R package</a:t>
            </a:r>
          </a:p>
          <a:p>
            <a:r>
              <a:rPr lang="en-GB" dirty="0"/>
              <a:t>A framework</a:t>
            </a:r>
          </a:p>
          <a:p>
            <a:pPr lvl="1"/>
            <a:r>
              <a:rPr lang="en-GB" dirty="0"/>
              <a:t>Web server linked with R</a:t>
            </a:r>
          </a:p>
          <a:p>
            <a:pPr lvl="1"/>
            <a:r>
              <a:rPr lang="en-GB" dirty="0"/>
              <a:t>User interface</a:t>
            </a:r>
          </a:p>
          <a:p>
            <a:pPr lvl="1"/>
            <a:r>
              <a:rPr lang="en-GB" dirty="0"/>
              <a:t>Communication</a:t>
            </a:r>
          </a:p>
          <a:p>
            <a:pPr lvl="1"/>
            <a:r>
              <a:rPr lang="en-GB" dirty="0"/>
              <a:t>State management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504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An R package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Available on CRAN &amp; GitHub:</a:t>
            </a:r>
          </a:p>
          <a:p>
            <a:pPr lvl="1"/>
            <a:r>
              <a:rPr lang="en-GB" dirty="0">
                <a:hlinkClick r:id="rId2"/>
              </a:rPr>
              <a:t>https://cran.r-project.org/package=shiny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https://github.com/rstudio/shiny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Maintained by </a:t>
            </a:r>
          </a:p>
          <a:p>
            <a:pPr lvl="1"/>
            <a:r>
              <a:rPr lang="en-GB" dirty="0">
                <a:hlinkClick r:id="rId4"/>
              </a:rPr>
              <a:t>https://shiny.rstudio.com/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DE11605-BB2E-43CA-BB54-E4B6480F7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3" y="4084721"/>
            <a:ext cx="1745383" cy="6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05" y="3014619"/>
            <a:ext cx="3269973" cy="2179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https://pix4free.org/assets/library/2021-01-12/originals/laptop_notepad_pen_cafe_coffee.jpg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2904825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https://www.flickr.com/photos/rudolf_schuba/153225000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3269973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3919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https://commons.wikimedia.org/wiki/File:Wikimedia_Foundation_Servers-8055_17.jpg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5F6E6-F0B1-479E-808F-CBC2F52C1B51}"/>
              </a:ext>
            </a:extLst>
          </p:cNvPr>
          <p:cNvSpPr txBox="1"/>
          <p:nvPr/>
        </p:nvSpPr>
        <p:spPr>
          <a:xfrm>
            <a:off x="5640390" y="4281570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http://www.mojimade.com/cloud-caf-stickers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DF54F0-9609-4577-A9CD-7FB114D6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034" y="3609474"/>
            <a:ext cx="1099583" cy="10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41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1024435"/>
            <a:chOff x="1316912" y="4327700"/>
            <a:chExt cx="1916392" cy="1024435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909" y="5115134"/>
              <a:ext cx="272685" cy="21729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5115133"/>
              <a:ext cx="272685" cy="237002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00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2.xml><?xml version="1.0" encoding="utf-8"?>
<a:theme xmlns:a="http://schemas.openxmlformats.org/drawingml/2006/main" name="1_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AEDC347B3154C9924F629E21BEB80" ma:contentTypeVersion="10" ma:contentTypeDescription="Create a new document." ma:contentTypeScope="" ma:versionID="9747ca1e1dad1116bfb6c4900c6f1e50">
  <xsd:schema xmlns:xsd="http://www.w3.org/2001/XMLSchema" xmlns:xs="http://www.w3.org/2001/XMLSchema" xmlns:p="http://schemas.microsoft.com/office/2006/metadata/properties" xmlns:ns2="2624be63-ebf9-4739-94ef-32159122bcb8" xmlns:ns3="b06909d7-6895-4fb7-bf6a-f9b4b7585c62" targetNamespace="http://schemas.microsoft.com/office/2006/metadata/properties" ma:root="true" ma:fieldsID="a476e8526bb1765c594a6798734553de" ns2:_="" ns3:_="">
    <xsd:import namespace="2624be63-ebf9-4739-94ef-32159122bcb8"/>
    <xsd:import namespace="b06909d7-6895-4fb7-bf6a-f9b4b7585c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4be63-ebf9-4739-94ef-32159122bc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909d7-6895-4fb7-bf6a-f9b4b7585c6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B165A8-AC64-4E2D-94ED-9DAA48721E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33C36-043F-46C5-A8F7-2BAFAB869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24be63-ebf9-4739-94ef-32159122bcb8"/>
    <ds:schemaRef ds:uri="b06909d7-6895-4fb7-bf6a-f9b4b7585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B6845E-C4E0-4387-B9A2-29465BA01C1A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2624be63-ebf9-4739-94ef-32159122bcb8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b06909d7-6895-4fb7-bf6a-f9b4b7585c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</TotalTime>
  <Words>1044</Words>
  <Application>Microsoft Office PowerPoint</Application>
  <PresentationFormat>Widescreen</PresentationFormat>
  <Paragraphs>187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FuraCode Nerd Font</vt:lpstr>
      <vt:lpstr>FuraCode Nerd Font Mono</vt:lpstr>
      <vt:lpstr>Ink Free</vt:lpstr>
      <vt:lpstr>Office Theme</vt:lpstr>
      <vt:lpstr>1_Office Theme</vt:lpstr>
      <vt:lpstr>Interactive Visualizations</vt:lpstr>
      <vt:lpstr>PowerPoint Presentation</vt:lpstr>
      <vt:lpstr>What is shiny?</vt:lpstr>
      <vt:lpstr>What is shiny? An R package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User Interface &amp; server</vt:lpstr>
      <vt:lpstr>Hello, world!</vt:lpstr>
      <vt:lpstr>Hello, world! Create a new shiny app</vt:lpstr>
      <vt:lpstr>Hello, world! Create a new shiny app</vt:lpstr>
      <vt:lpstr>Hello, world! Create a new shiny app</vt:lpstr>
      <vt:lpstr>Hello, world! Create a new shiny app</vt:lpstr>
      <vt:lpstr>Hello, world! Create a new shiny app</vt:lpstr>
      <vt:lpstr>A sidenote: RENV</vt:lpstr>
      <vt:lpstr>A sidenote: RENV</vt:lpstr>
      <vt:lpstr>Hello, world! Your first shiny app</vt:lpstr>
      <vt:lpstr>Hello, world! Your first shiny app</vt:lpstr>
      <vt:lpstr>Hello, world! Your first shiny app</vt:lpstr>
      <vt:lpstr>Hello, world! Make it yours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Kroeze, K.A. (BMS)</dc:creator>
  <cp:lastModifiedBy>Kroeze, Karel (UT-BMS)</cp:lastModifiedBy>
  <cp:revision>10</cp:revision>
  <dcterms:created xsi:type="dcterms:W3CDTF">2021-09-17T15:18:40Z</dcterms:created>
  <dcterms:modified xsi:type="dcterms:W3CDTF">2022-06-03T09:53:53Z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0x010100C6CAEDC347B3154C9924F629E21BEB80</vt:lpwstr>
  </property>
</Properties>
</file>